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sldIdLst>
    <p:sldId id="257" r:id="rId2"/>
    <p:sldId id="284" r:id="rId3"/>
    <p:sldId id="259" r:id="rId4"/>
    <p:sldId id="258" r:id="rId5"/>
    <p:sldId id="314" r:id="rId6"/>
    <p:sldId id="308" r:id="rId7"/>
    <p:sldId id="317" r:id="rId8"/>
    <p:sldId id="318" r:id="rId9"/>
    <p:sldId id="320" r:id="rId10"/>
    <p:sldId id="260" r:id="rId11"/>
    <p:sldId id="322" r:id="rId12"/>
    <p:sldId id="321" r:id="rId13"/>
    <p:sldId id="319" r:id="rId14"/>
    <p:sldId id="323" r:id="rId15"/>
    <p:sldId id="261" r:id="rId16"/>
    <p:sldId id="328" r:id="rId17"/>
    <p:sldId id="327" r:id="rId18"/>
    <p:sldId id="324" r:id="rId19"/>
    <p:sldId id="325" r:id="rId20"/>
    <p:sldId id="326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63D"/>
    <a:srgbClr val="699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46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0DA4-B6FA-4717-9CCF-F419E451828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29CC6-FBF8-407E-9649-C0A2A0415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FF1A-F272-08AA-F6D4-C2E283E9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06460-5674-1785-6A9A-2FA5EF1F3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D495B-A6A5-4142-13D2-BEE09778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8198E-4094-BA44-FD4F-D4EE24DD2C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D4834-158A-05E3-CCBD-5F5FB99C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E4709-8250-6374-0B44-1AB697143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5B54B-DC75-3C8D-7D97-E70D7C62A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C2EB-4C0E-EBA4-239B-7AD87BAA7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1410-65D2-1908-FDF8-54EA019F7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12F6A-4DF9-4E93-1B1B-4F33C9FED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C5F1FB-F927-3F2A-13BB-CE7A1E1B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35059-4F96-76D6-162B-5A0DE422B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A1A6-57B8-D98B-4559-B7E1DD010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AECC5-111E-C678-FCD4-EF5B6F07F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FAB6F-FA90-1F3B-A8F1-5933A179D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8DC09-8A7F-20E0-A18A-3B466CF92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1A148-B349-4CD6-95CF-AEE49DA1A1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3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3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7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16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64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7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0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7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4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3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4E3272-39C7-47C1-B40A-CEFB2ABB18C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31BAFA-DFAB-4BDA-A601-65BB35967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6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pp/Activity.html#startActivity(android.content.Intent)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7635-1D4B-84D5-FBFD-9FCCBBC39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2263805"/>
            <a:ext cx="10782300" cy="14954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Pervasive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3A5C0-B748-ECD3-3D73-48AC35FE9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0552" y="4351867"/>
            <a:ext cx="9228201" cy="164592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4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219" y="462822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List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130" y="1073021"/>
            <a:ext cx="4644870" cy="284583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List View is a View Group that creates a list of scrollable items.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F8102-2DCF-C16A-588D-14C35A16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577" y="1281605"/>
            <a:ext cx="3189338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47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A85D2D-09E6-2F11-AFA1-869126427A8F}"/>
              </a:ext>
            </a:extLst>
          </p:cNvPr>
          <p:cNvSpPr txBox="1"/>
          <p:nvPr/>
        </p:nvSpPr>
        <p:spPr>
          <a:xfrm>
            <a:off x="277586" y="323853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Application: Contact 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5796C-BBFC-F1AB-1C5E-FA148421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6" y="838248"/>
            <a:ext cx="3248526" cy="5980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271F9-D945-DA85-FF9D-156511FC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99" y="773150"/>
            <a:ext cx="3248526" cy="611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A1780-93D9-F179-10A7-276102F6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567" y="746882"/>
            <a:ext cx="3248526" cy="6137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769F1-2AFA-026F-865D-486086409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463" y="746882"/>
            <a:ext cx="3248526" cy="6111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045CC-846C-B0B1-C3A8-29F9D416F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275" y="681784"/>
            <a:ext cx="3248526" cy="6137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B412D7-5876-8C78-7900-42F5871C353C}"/>
              </a:ext>
            </a:extLst>
          </p:cNvPr>
          <p:cNvSpPr/>
          <p:nvPr/>
        </p:nvSpPr>
        <p:spPr>
          <a:xfrm>
            <a:off x="2582052" y="2368831"/>
            <a:ext cx="699795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71840-E756-EF19-2FDC-54D1E403AC76}"/>
              </a:ext>
            </a:extLst>
          </p:cNvPr>
          <p:cNvSpPr/>
          <p:nvPr/>
        </p:nvSpPr>
        <p:spPr>
          <a:xfrm>
            <a:off x="5816235" y="3162300"/>
            <a:ext cx="789838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65E08-2ABB-226F-ED1C-F080A716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95250"/>
            <a:ext cx="9096375" cy="666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15936-912C-4E80-4526-45CAF2A1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9" y="783771"/>
            <a:ext cx="3248526" cy="6074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3E132-1AAE-ACAF-9543-E3CACF4874B9}"/>
              </a:ext>
            </a:extLst>
          </p:cNvPr>
          <p:cNvSpPr txBox="1"/>
          <p:nvPr/>
        </p:nvSpPr>
        <p:spPr>
          <a:xfrm>
            <a:off x="46848" y="233179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Application: Contact list </a:t>
            </a:r>
          </a:p>
        </p:txBody>
      </p:sp>
    </p:spTree>
    <p:extLst>
      <p:ext uri="{BB962C8B-B14F-4D97-AF65-F5344CB8AC3E}">
        <p14:creationId xmlns:p14="http://schemas.microsoft.com/office/powerpoint/2010/main" val="14730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189D4-1775-EC48-BF04-04BE259E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" y="107204"/>
            <a:ext cx="7924800" cy="595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0E1A52-A343-8B30-1FA9-3A8553294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2827175"/>
            <a:ext cx="6024465" cy="3750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7F0630-5ACA-2EFF-7B4E-5D323AB7A223}"/>
              </a:ext>
            </a:extLst>
          </p:cNvPr>
          <p:cNvSpPr/>
          <p:nvPr/>
        </p:nvSpPr>
        <p:spPr>
          <a:xfrm>
            <a:off x="7071047" y="4973216"/>
            <a:ext cx="4730620" cy="825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C6947-6CCF-4F92-3448-6C7906889A9D}"/>
              </a:ext>
            </a:extLst>
          </p:cNvPr>
          <p:cNvSpPr/>
          <p:nvPr/>
        </p:nvSpPr>
        <p:spPr>
          <a:xfrm>
            <a:off x="984378" y="4819356"/>
            <a:ext cx="5111622" cy="1240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E4B5BC-01A7-C1F5-3C7C-D7B4C72F8D70}"/>
              </a:ext>
            </a:extLst>
          </p:cNvPr>
          <p:cNvSpPr/>
          <p:nvPr/>
        </p:nvSpPr>
        <p:spPr>
          <a:xfrm>
            <a:off x="7071047" y="3769661"/>
            <a:ext cx="5111622" cy="1203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76215-89FB-F519-37F2-4EDF171FD4C8}"/>
              </a:ext>
            </a:extLst>
          </p:cNvPr>
          <p:cNvSpPr/>
          <p:nvPr/>
        </p:nvSpPr>
        <p:spPr>
          <a:xfrm>
            <a:off x="1055913" y="2463280"/>
            <a:ext cx="5111622" cy="209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4B304-1585-FF69-B51E-B90E3E8C7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9143-B370-26BC-8B29-F0F41874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07" y="593451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Grid View: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932031-E825-F0C0-05C0-37381E6A9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997" y="1856791"/>
            <a:ext cx="4450957" cy="1915184"/>
          </a:xfrm>
        </p:spPr>
        <p:txBody>
          <a:bodyPr>
            <a:normAutofit/>
          </a:bodyPr>
          <a:lstStyle/>
          <a:p>
            <a:r>
              <a:rPr lang="en-US" dirty="0" err="1"/>
              <a:t>GridView</a:t>
            </a:r>
            <a:r>
              <a:rPr lang="en-US" dirty="0"/>
              <a:t> is a </a:t>
            </a:r>
            <a:r>
              <a:rPr lang="en-US" dirty="0" err="1"/>
              <a:t>ViewGroup</a:t>
            </a:r>
            <a:r>
              <a:rPr lang="en-US" dirty="0"/>
              <a:t> that displays items in a two-dimensional, scrollable grid.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DCBAD-8FAF-814C-4618-2B90A810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16" y="384211"/>
            <a:ext cx="3560295" cy="608957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03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A40CE8-1298-E4EB-A1DD-1FF36F46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874FF-42CB-E560-C45C-F117A1D3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4" y="63038"/>
            <a:ext cx="32485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01B3A-202E-54EE-AB9D-15D04905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3" y="63038"/>
            <a:ext cx="324852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C08F3-101B-3F70-80F3-74DB071BD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607" y="63038"/>
            <a:ext cx="324852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B7A9C-933A-C7AC-A032-2FE304E9E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707" y="63038"/>
            <a:ext cx="324852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A1895-A462-2DCC-38FD-134F14BD9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638" y="63038"/>
            <a:ext cx="3248526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6F3144-63B9-A532-64A2-E96EEDD5D040}"/>
              </a:ext>
            </a:extLst>
          </p:cNvPr>
          <p:cNvSpPr/>
          <p:nvPr/>
        </p:nvSpPr>
        <p:spPr>
          <a:xfrm>
            <a:off x="2982198" y="913256"/>
            <a:ext cx="1122201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B37616-B3DA-83EE-EBA1-78A877B7619D}"/>
              </a:ext>
            </a:extLst>
          </p:cNvPr>
          <p:cNvSpPr/>
          <p:nvPr/>
        </p:nvSpPr>
        <p:spPr>
          <a:xfrm>
            <a:off x="2299505" y="1741392"/>
            <a:ext cx="387712" cy="255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C8EB2-1CB8-6BB7-7C2F-246EE1A296F5}"/>
              </a:ext>
            </a:extLst>
          </p:cNvPr>
          <p:cNvSpPr/>
          <p:nvPr/>
        </p:nvSpPr>
        <p:spPr>
          <a:xfrm>
            <a:off x="5922899" y="2145718"/>
            <a:ext cx="387712" cy="255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542EF2-A509-AB38-CCDE-69F141BE8E36}"/>
              </a:ext>
            </a:extLst>
          </p:cNvPr>
          <p:cNvSpPr txBox="1"/>
          <p:nvPr/>
        </p:nvSpPr>
        <p:spPr>
          <a:xfrm>
            <a:off x="289249" y="1378212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New Activity</a:t>
            </a:r>
          </a:p>
          <a:p>
            <a:endParaRPr lang="en-US" sz="24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1F6B7-12CB-1D6D-1C25-CB76D423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62" y="0"/>
            <a:ext cx="874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8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4630B-7B91-14B1-0864-613DA53E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6" y="0"/>
            <a:ext cx="86627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F8294-9C6B-3B47-9F93-C019FA48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0" y="93306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DFA89-F727-8006-7285-BD0393A2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2" y="132006"/>
            <a:ext cx="8449491" cy="55130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A3BA7D-72D3-060D-A036-A91DB622798E}"/>
              </a:ext>
            </a:extLst>
          </p:cNvPr>
          <p:cNvSpPr/>
          <p:nvPr/>
        </p:nvSpPr>
        <p:spPr>
          <a:xfrm>
            <a:off x="933061" y="3004458"/>
            <a:ext cx="7137919" cy="1852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6EA7E-51A5-2DC9-22DA-26985211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8" y="899500"/>
            <a:ext cx="8449491" cy="56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5CC7D-82E7-14FC-1A3C-7EDBE91F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3" y="0"/>
            <a:ext cx="984944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2BF4AC-8FEC-6429-F074-C3A023166A22}"/>
              </a:ext>
            </a:extLst>
          </p:cNvPr>
          <p:cNvSpPr/>
          <p:nvPr/>
        </p:nvSpPr>
        <p:spPr>
          <a:xfrm>
            <a:off x="1645297" y="3329304"/>
            <a:ext cx="8123854" cy="36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44B26-9132-8F8B-569C-A8DD623EEE93}"/>
              </a:ext>
            </a:extLst>
          </p:cNvPr>
          <p:cNvSpPr/>
          <p:nvPr/>
        </p:nvSpPr>
        <p:spPr>
          <a:xfrm>
            <a:off x="1645297" y="3694922"/>
            <a:ext cx="812385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8B8FA-303E-6563-9020-49A0158DC6DA}"/>
              </a:ext>
            </a:extLst>
          </p:cNvPr>
          <p:cNvSpPr/>
          <p:nvPr/>
        </p:nvSpPr>
        <p:spPr>
          <a:xfrm>
            <a:off x="2105607" y="4892351"/>
            <a:ext cx="8123854" cy="78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50" y="51944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8850" y="1570225"/>
            <a:ext cx="4074970" cy="3880773"/>
          </a:xfrm>
        </p:spPr>
        <p:txBody>
          <a:bodyPr>
            <a:normAutofit/>
          </a:bodyPr>
          <a:lstStyle/>
          <a:p>
            <a:r>
              <a:rPr lang="en-US" sz="2400" dirty="0"/>
              <a:t>Intents &amp; Navigation </a:t>
            </a:r>
          </a:p>
          <a:p>
            <a:r>
              <a:rPr lang="en-US" sz="2400" dirty="0"/>
              <a:t>Activity life cycle</a:t>
            </a:r>
          </a:p>
          <a:p>
            <a:r>
              <a:rPr lang="en-US" sz="2400" dirty="0"/>
              <a:t>TODO List Application:</a:t>
            </a:r>
          </a:p>
          <a:p>
            <a:pPr lvl="1"/>
            <a:r>
              <a:rPr lang="en-US" sz="2200" dirty="0" err="1"/>
              <a:t>ListViews</a:t>
            </a:r>
            <a:endParaRPr lang="en-US" sz="2200" dirty="0"/>
          </a:p>
          <a:p>
            <a:pPr lvl="1"/>
            <a:r>
              <a:rPr lang="en-US" sz="2200" dirty="0" err="1"/>
              <a:t>GridView</a:t>
            </a:r>
            <a:endParaRPr lang="en-US" dirty="0"/>
          </a:p>
          <a:p>
            <a:r>
              <a:rPr lang="en-US" sz="2400" dirty="0"/>
              <a:t>Customizing List View</a:t>
            </a:r>
          </a:p>
        </p:txBody>
      </p:sp>
    </p:spTree>
    <p:extLst>
      <p:ext uri="{BB962C8B-B14F-4D97-AF65-F5344CB8AC3E}">
        <p14:creationId xmlns:p14="http://schemas.microsoft.com/office/powerpoint/2010/main" val="287388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AC1A-B0AE-38DF-717E-7B048849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1:Create custom List view items with name and description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7DA89-CE97-D9C3-1AFD-FE139275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24" y="1511559"/>
            <a:ext cx="4005292" cy="4908740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9D8CCE-3AC5-A65E-3D2C-7CB1C2D5A8DC}"/>
              </a:ext>
            </a:extLst>
          </p:cNvPr>
          <p:cNvSpPr txBox="1"/>
          <p:nvPr/>
        </p:nvSpPr>
        <p:spPr>
          <a:xfrm>
            <a:off x="864637" y="206586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Android Custom </a:t>
            </a:r>
            <a:r>
              <a:rPr lang="en-US" sz="1800" dirty="0" err="1"/>
              <a:t>ListView</a:t>
            </a:r>
            <a:r>
              <a:rPr lang="en-US" sz="1800" dirty="0"/>
              <a:t> (Adding Images, sub-title)</a:t>
            </a:r>
          </a:p>
          <a:p>
            <a:r>
              <a:rPr lang="en-US" sz="1800" dirty="0"/>
              <a:t>Example of Custom </a:t>
            </a:r>
            <a:r>
              <a:rPr lang="en-US" sz="1800" dirty="0" err="1"/>
              <a:t>ListView</a:t>
            </a:r>
            <a:r>
              <a:rPr lang="en-US" sz="1800" dirty="0"/>
              <a:t>: </a:t>
            </a:r>
          </a:p>
          <a:p>
            <a:endParaRPr lang="en-US" sz="1800" dirty="0"/>
          </a:p>
          <a:p>
            <a:r>
              <a:rPr lang="en-US" sz="1800" dirty="0"/>
              <a:t>In this custom </a:t>
            </a:r>
            <a:r>
              <a:rPr lang="en-US" sz="1800" dirty="0" err="1"/>
              <a:t>listview</a:t>
            </a:r>
            <a:r>
              <a:rPr lang="en-US" sz="1800" dirty="0"/>
              <a:t> for example, we are adding image, text with title and its sub-title.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7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1D7A1D-B42E-0376-692D-33B9A2091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151280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dirty="0">
                <a:solidFill>
                  <a:srgbClr val="C00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1537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02" y="364881"/>
            <a:ext cx="6265356" cy="1453363"/>
          </a:xfrm>
        </p:spPr>
        <p:txBody>
          <a:bodyPr>
            <a:normAutofit/>
          </a:bodyPr>
          <a:lstStyle/>
          <a:p>
            <a:r>
              <a:rPr lang="en-US" sz="3600" dirty="0"/>
              <a:t>Intents &amp; Navigation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755" y="1508615"/>
            <a:ext cx="5542384" cy="2230014"/>
          </a:xfrm>
        </p:spPr>
        <p:txBody>
          <a:bodyPr>
            <a:noAutofit/>
          </a:bodyPr>
          <a:lstStyle/>
          <a:p>
            <a:pPr marL="459486" lvl="1" indent="-285750"/>
            <a:r>
              <a:rPr lang="en-US" sz="1800" b="0" dirty="0">
                <a:ea typeface="+mn-ea"/>
                <a:cs typeface="+mj-cs"/>
              </a:rPr>
              <a:t> Intent is a messaging object that is used allow different components within an app to request functionality or data from other components.</a:t>
            </a:r>
          </a:p>
          <a:p>
            <a:pPr marL="459486" lvl="1" indent="-285750"/>
            <a:r>
              <a:rPr lang="en-US" sz="1800" b="0" dirty="0">
                <a:ea typeface="+mn-ea"/>
                <a:cs typeface="+mj-cs"/>
              </a:rPr>
              <a:t>it serves as a bridge between different components of an application and ease communication between different apps on an Android device.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4215D7-94C9-7B91-EE12-502963DC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39" y="3429000"/>
            <a:ext cx="6075332" cy="28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03" y="329844"/>
            <a:ext cx="5787588" cy="1608124"/>
          </a:xfrm>
        </p:spPr>
        <p:txBody>
          <a:bodyPr>
            <a:normAutofit/>
          </a:bodyPr>
          <a:lstStyle/>
          <a:p>
            <a:r>
              <a:rPr lang="en-US" sz="3200" dirty="0"/>
              <a:t>Explicit and implicit intents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758" y="1670181"/>
            <a:ext cx="7128488" cy="1608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Explicit Intents:</a:t>
            </a:r>
          </a:p>
          <a:p>
            <a:pPr marL="0" indent="0">
              <a:buNone/>
            </a:pPr>
            <a:r>
              <a:rPr lang="en-US" dirty="0"/>
              <a:t> Used to start a specific component within the same app (starting a new activity).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99A1B-8995-5F22-38D8-93ECC7543E10}"/>
              </a:ext>
            </a:extLst>
          </p:cNvPr>
          <p:cNvSpPr txBox="1"/>
          <p:nvPr/>
        </p:nvSpPr>
        <p:spPr>
          <a:xfrm>
            <a:off x="2929713" y="2570418"/>
            <a:ext cx="670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Roboto"/>
              </a:rPr>
              <a:t>Intent </a:t>
            </a:r>
            <a:r>
              <a:rPr lang="en-US" sz="2000" b="1" dirty="0" err="1">
                <a:latin typeface="Roboto"/>
              </a:rPr>
              <a:t>i</a:t>
            </a:r>
            <a:r>
              <a:rPr lang="en-US" sz="2000" b="1" dirty="0">
                <a:latin typeface="Roboto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Roboto"/>
              </a:rPr>
              <a:t>new</a:t>
            </a:r>
            <a:r>
              <a:rPr lang="en-US" sz="2000" b="1" dirty="0">
                <a:latin typeface="Roboto"/>
              </a:rPr>
              <a:t> Intent(</a:t>
            </a:r>
            <a:r>
              <a:rPr lang="en-US" sz="2000" b="1" dirty="0">
                <a:solidFill>
                  <a:srgbClr val="7F0055"/>
                </a:solidFill>
                <a:latin typeface="Roboto"/>
              </a:rPr>
              <a:t>this</a:t>
            </a:r>
            <a:r>
              <a:rPr lang="en-US" sz="2000" b="1" dirty="0">
                <a:latin typeface="Roboto"/>
              </a:rPr>
              <a:t>, </a:t>
            </a:r>
            <a:r>
              <a:rPr lang="en-US" sz="2000" b="1" kern="0" dirty="0" err="1">
                <a:solidFill>
                  <a:srgbClr val="000000"/>
                </a:solidFill>
                <a:latin typeface="Roboto"/>
                <a:ea typeface="Consolas"/>
                <a:cs typeface="Consolas"/>
                <a:sym typeface="Consolas"/>
              </a:rPr>
              <a:t>ViewShoppingCart</a:t>
            </a:r>
            <a:r>
              <a:rPr lang="en-US" sz="2000" b="1" dirty="0" err="1">
                <a:latin typeface="Roboto"/>
              </a:rPr>
              <a:t>.</a:t>
            </a:r>
            <a:r>
              <a:rPr lang="en-US" sz="2000" b="1" dirty="0" err="1">
                <a:solidFill>
                  <a:srgbClr val="7F0055"/>
                </a:solidFill>
                <a:latin typeface="Roboto"/>
              </a:rPr>
              <a:t>class</a:t>
            </a:r>
            <a:r>
              <a:rPr lang="en-US" sz="2000" b="1" dirty="0">
                <a:latin typeface="Roboto"/>
              </a:rPr>
              <a:t>);</a:t>
            </a:r>
          </a:p>
          <a:p>
            <a:pPr marL="457200" lvl="1" indent="0">
              <a:buNone/>
            </a:pPr>
            <a:r>
              <a:rPr lang="en-US" sz="2000" b="1" kern="0" dirty="0">
                <a:solidFill>
                  <a:srgbClr val="000000"/>
                </a:solidFill>
                <a:latin typeface="Roboto"/>
                <a:ea typeface="Consolas"/>
                <a:cs typeface="Consolas"/>
                <a:sym typeface="Consolas"/>
              </a:rPr>
              <a:t>    </a:t>
            </a:r>
            <a:r>
              <a:rPr lang="en-US" sz="2000" b="1" u="sng" kern="0" dirty="0" err="1">
                <a:solidFill>
                  <a:srgbClr val="0097A7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startActivity</a:t>
            </a:r>
            <a:r>
              <a:rPr lang="en-US" sz="20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lang="en-US" sz="2000" b="1" kern="0" dirty="0">
              <a:solidFill>
                <a:srgbClr val="000000"/>
              </a:solidFill>
              <a:latin typeface="Roboto"/>
              <a:ea typeface="Consolas"/>
              <a:cs typeface="Consolas"/>
              <a:sym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EBB98-807A-FFD3-C2E4-25A1E54E39EA}"/>
              </a:ext>
            </a:extLst>
          </p:cNvPr>
          <p:cNvSpPr txBox="1"/>
          <p:nvPr/>
        </p:nvSpPr>
        <p:spPr>
          <a:xfrm>
            <a:off x="1341276" y="3406085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Implicit Intents:</a:t>
            </a:r>
          </a:p>
          <a:p>
            <a:pPr marL="0" indent="0">
              <a:buNone/>
            </a:pPr>
            <a:r>
              <a:rPr lang="en-US" dirty="0"/>
              <a:t> Used to activate components from other apps to perform a particular action (opening a web page).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B6FB6-E3DC-D635-02F3-0654ED24F6D1}"/>
              </a:ext>
            </a:extLst>
          </p:cNvPr>
          <p:cNvSpPr txBox="1"/>
          <p:nvPr/>
        </p:nvSpPr>
        <p:spPr>
          <a:xfrm>
            <a:off x="2628901" y="4606414"/>
            <a:ext cx="7653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latin typeface="Roboto"/>
              </a:rPr>
              <a:t>Intent </a:t>
            </a:r>
            <a:r>
              <a:rPr lang="en-US" sz="2000" dirty="0" err="1">
                <a:latin typeface="Roboto"/>
              </a:rPr>
              <a:t>i</a:t>
            </a:r>
            <a:r>
              <a:rPr lang="en-US" sz="2000" dirty="0">
                <a:latin typeface="Roboto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Roboto"/>
              </a:rPr>
              <a:t>new</a:t>
            </a:r>
            <a:r>
              <a:rPr lang="en-US" sz="2000" dirty="0">
                <a:latin typeface="Roboto"/>
              </a:rPr>
              <a:t> Intent(</a:t>
            </a:r>
            <a:r>
              <a:rPr lang="en-US" sz="2000" dirty="0" err="1">
                <a:latin typeface="Roboto"/>
              </a:rPr>
              <a:t>Intent.ACTION_VIEW</a:t>
            </a:r>
            <a:r>
              <a:rPr lang="en-US" sz="2000" dirty="0">
                <a:latin typeface="Roboto"/>
              </a:rPr>
              <a:t>, </a:t>
            </a:r>
            <a:r>
              <a:rPr lang="en-US" sz="2000" dirty="0" err="1">
                <a:latin typeface="Roboto"/>
              </a:rPr>
              <a:t>Uri.parse</a:t>
            </a:r>
            <a:r>
              <a:rPr lang="en-US" sz="2000" dirty="0">
                <a:latin typeface="Roboto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Roboto"/>
              </a:rPr>
              <a:t>"http://www.vogella.com"</a:t>
            </a:r>
            <a:r>
              <a:rPr lang="en-US" sz="2000" dirty="0">
                <a:latin typeface="Roboto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98074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18528"/>
            <a:ext cx="8596668" cy="768824"/>
          </a:xfrm>
        </p:spPr>
        <p:txBody>
          <a:bodyPr>
            <a:normAutofit/>
          </a:bodyPr>
          <a:lstStyle/>
          <a:p>
            <a:r>
              <a:rPr lang="en-US" dirty="0"/>
              <a:t>Explicit and implicit intents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7" b="21306"/>
          <a:stretch/>
        </p:blipFill>
        <p:spPr>
          <a:xfrm>
            <a:off x="787504" y="1288837"/>
            <a:ext cx="8130663" cy="4238506"/>
          </a:xfrm>
          <a:prstGeom prst="rect">
            <a:avLst/>
          </a:prstGeom>
          <a:ln w="38100" cap="sq">
            <a:solidFill>
              <a:srgbClr val="99CA3C"/>
            </a:solidFill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6C786C-12AE-F22A-E277-0BDD00742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b="46689"/>
          <a:stretch/>
        </p:blipFill>
        <p:spPr>
          <a:xfrm>
            <a:off x="787504" y="2984679"/>
            <a:ext cx="8326457" cy="2928321"/>
          </a:xfrm>
          <a:prstGeom prst="rect">
            <a:avLst/>
          </a:prstGeom>
          <a:ln w="38100" cap="sq">
            <a:solidFill>
              <a:srgbClr val="99CA3C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3065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18528"/>
            <a:ext cx="8596668" cy="768824"/>
          </a:xfrm>
        </p:spPr>
        <p:txBody>
          <a:bodyPr>
            <a:normAutofit/>
          </a:bodyPr>
          <a:lstStyle/>
          <a:p>
            <a:r>
              <a:rPr lang="en-US" dirty="0"/>
              <a:t>Explicit and implicit intents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6" b="4830"/>
          <a:stretch/>
        </p:blipFill>
        <p:spPr>
          <a:xfrm>
            <a:off x="791570" y="1195978"/>
            <a:ext cx="7830666" cy="5372864"/>
          </a:xfrm>
          <a:prstGeom prst="rect">
            <a:avLst/>
          </a:prstGeom>
          <a:ln w="38100" cap="sq">
            <a:solidFill>
              <a:srgbClr val="99CA3C"/>
            </a:solidFill>
            <a:prstDash val="solid"/>
            <a:miter lim="800000"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EA8165-45CE-1E1C-1870-FD76408E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0" t="6030" b="6551"/>
          <a:stretch/>
        </p:blipFill>
        <p:spPr>
          <a:xfrm>
            <a:off x="677334" y="1084715"/>
            <a:ext cx="8144564" cy="5210815"/>
          </a:xfrm>
          <a:prstGeom prst="rect">
            <a:avLst/>
          </a:prstGeom>
          <a:ln w="38100" cap="sq">
            <a:solidFill>
              <a:srgbClr val="99CA3C"/>
            </a:solidFill>
            <a:prstDash val="solid"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3D8B2-0DE7-ADC0-C426-EC79AE42E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4" y="1084715"/>
            <a:ext cx="9703836" cy="5558681"/>
          </a:xfrm>
          <a:prstGeom prst="rect">
            <a:avLst/>
          </a:prstGeom>
          <a:ln w="38100" cap="sq">
            <a:solidFill>
              <a:srgbClr val="99CA3C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6573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9CF95-520F-6930-DE8A-6DD63CBD3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DF9F-7B57-046E-E317-BB59BB240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22" y="320351"/>
            <a:ext cx="10131425" cy="1456267"/>
          </a:xfrm>
        </p:spPr>
        <p:txBody>
          <a:bodyPr/>
          <a:lstStyle/>
          <a:p>
            <a:r>
              <a:rPr lang="en-US" dirty="0"/>
              <a:t>Activity Life Cycle: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8F61ADE-7B7C-3450-EB71-DABE0EE46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0138" y="1491276"/>
            <a:ext cx="10653724" cy="47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E3D3-0573-A0B7-57B8-0D3F36C4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0C7C-3E22-B969-0109-6EF7A37D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4" y="209627"/>
            <a:ext cx="10131425" cy="1456267"/>
          </a:xfrm>
        </p:spPr>
        <p:txBody>
          <a:bodyPr/>
          <a:lstStyle/>
          <a:p>
            <a:r>
              <a:rPr lang="en-US" dirty="0"/>
              <a:t>Activity Life Cycle: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DA9A8-E921-2495-AF5A-D73A626B5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632" y="1404637"/>
            <a:ext cx="8596668" cy="3880773"/>
          </a:xfrm>
        </p:spPr>
        <p:txBody>
          <a:bodyPr/>
          <a:lstStyle/>
          <a:p>
            <a:r>
              <a:rPr lang="en-US" dirty="0"/>
              <a:t>Created (not visible yet)</a:t>
            </a:r>
          </a:p>
          <a:p>
            <a:r>
              <a:rPr lang="en-US" dirty="0"/>
              <a:t>Started (visible)</a:t>
            </a:r>
          </a:p>
          <a:p>
            <a:r>
              <a:rPr lang="en-US" dirty="0"/>
              <a:t>Resume (visible)</a:t>
            </a:r>
          </a:p>
          <a:p>
            <a:r>
              <a:rPr lang="en-US" dirty="0"/>
              <a:t>Paused(partially invisible)</a:t>
            </a:r>
          </a:p>
          <a:p>
            <a:r>
              <a:rPr lang="en-US" dirty="0"/>
              <a:t>Stopped (hidden)</a:t>
            </a:r>
          </a:p>
          <a:p>
            <a:r>
              <a:rPr lang="en-US" dirty="0"/>
              <a:t>Destroyed (gone from memory)</a:t>
            </a:r>
          </a:p>
          <a:p>
            <a:endParaRPr lang="en-US" dirty="0"/>
          </a:p>
          <a:p>
            <a:r>
              <a:rPr lang="en-US" dirty="0"/>
              <a:t>State changes are triggered by user action, configuration changes such as device rotation, or system 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9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5BC-63BB-AEAD-F294-FAA11B0C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075A-A24B-6B3E-EB74-4625F2FF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6254"/>
            <a:ext cx="10131425" cy="1456267"/>
          </a:xfrm>
        </p:spPr>
        <p:txBody>
          <a:bodyPr/>
          <a:lstStyle/>
          <a:p>
            <a:r>
              <a:rPr lang="en-US" dirty="0"/>
              <a:t>Activity Life Cycle: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976C1C-FF16-A572-C675-2387869DC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6002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E00BFE1-3757-A3F4-27DB-63D20D45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1534" y="6356350"/>
            <a:ext cx="2895600" cy="365125"/>
          </a:xfrm>
        </p:spPr>
        <p:txBody>
          <a:bodyPr/>
          <a:lstStyle/>
          <a:p>
            <a:r>
              <a:rPr lang="en-US"/>
              <a:t>Mobile Computing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949A5D9-E594-2162-2311-14E87B6E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0534" y="6356350"/>
            <a:ext cx="2133600" cy="365125"/>
          </a:xfrm>
        </p:spPr>
        <p:txBody>
          <a:bodyPr/>
          <a:lstStyle/>
          <a:p>
            <a:fld id="{FFD3E96C-1596-48F8-978E-9F6EBBD977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E1238C7-5335-8D94-CFD4-9C0D06DC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1348418"/>
            <a:ext cx="2743200" cy="550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052BB8-5629-93C9-A770-B41255D5A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12109" r="21706" b="70559"/>
          <a:stretch/>
        </p:blipFill>
        <p:spPr bwMode="auto">
          <a:xfrm>
            <a:off x="3420535" y="1143000"/>
            <a:ext cx="6410323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5A709F19-A4AE-BB4D-64D7-2DAD95C89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8418"/>
            <a:ext cx="2745266" cy="549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493FC31F-6C23-08A4-3DD6-A01B0AFDC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 b="3488"/>
          <a:stretch/>
        </p:blipFill>
        <p:spPr bwMode="auto">
          <a:xfrm>
            <a:off x="3413076" y="2286000"/>
            <a:ext cx="6408258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2143CF98-00F0-8F1D-D140-A710A8F2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8418"/>
            <a:ext cx="2760603" cy="549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3122098B-36A0-DDC7-4936-C55A40B8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61" y="3867150"/>
            <a:ext cx="638339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26F01818-C5FD-8209-713B-B10BC74A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48418"/>
            <a:ext cx="2762066" cy="548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D7DF6BE7-FB90-AF63-8DDC-07C125C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851" y="5776912"/>
            <a:ext cx="6379683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9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1855</TotalTime>
  <Words>322</Words>
  <Application>Microsoft Office PowerPoint</Application>
  <PresentationFormat>Widescreen</PresentationFormat>
  <Paragraphs>54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Cascadia Mono SemiLight</vt:lpstr>
      <vt:lpstr>Consolas</vt:lpstr>
      <vt:lpstr>Roboto</vt:lpstr>
      <vt:lpstr>Celestial</vt:lpstr>
      <vt:lpstr>Pervasive Computing</vt:lpstr>
      <vt:lpstr>Agenda</vt:lpstr>
      <vt:lpstr>Intents &amp; Navigation </vt:lpstr>
      <vt:lpstr>Explicit and implicit intents</vt:lpstr>
      <vt:lpstr>Explicit and implicit intents</vt:lpstr>
      <vt:lpstr>Explicit and implicit intents</vt:lpstr>
      <vt:lpstr>Activity Life Cycle:</vt:lpstr>
      <vt:lpstr>Activity Life Cycle:</vt:lpstr>
      <vt:lpstr>Activity Life Cycle:</vt:lpstr>
      <vt:lpstr>List View</vt:lpstr>
      <vt:lpstr>PowerPoint Presentation</vt:lpstr>
      <vt:lpstr>PowerPoint Presentation</vt:lpstr>
      <vt:lpstr>PowerPoint Presentation</vt:lpstr>
      <vt:lpstr>Grid 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1:Create custom List view items with name and description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Pervasive Computing</dc:title>
  <dc:creator>hp</dc:creator>
  <cp:lastModifiedBy>maha osama</cp:lastModifiedBy>
  <cp:revision>29</cp:revision>
  <dcterms:created xsi:type="dcterms:W3CDTF">2023-02-18T20:04:28Z</dcterms:created>
  <dcterms:modified xsi:type="dcterms:W3CDTF">2024-10-30T10:18:29Z</dcterms:modified>
</cp:coreProperties>
</file>